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706" r:id="rId3"/>
  </p:sldMasterIdLst>
  <p:notesMasterIdLst>
    <p:notesMasterId r:id="rId42"/>
  </p:notesMasterIdLst>
  <p:sldIdLst>
    <p:sldId id="428" r:id="rId4"/>
    <p:sldId id="368" r:id="rId5"/>
    <p:sldId id="423" r:id="rId6"/>
    <p:sldId id="383" r:id="rId7"/>
    <p:sldId id="326" r:id="rId8"/>
    <p:sldId id="376" r:id="rId9"/>
    <p:sldId id="374" r:id="rId10"/>
    <p:sldId id="375" r:id="rId11"/>
    <p:sldId id="332" r:id="rId12"/>
    <p:sldId id="378" r:id="rId13"/>
    <p:sldId id="379" r:id="rId14"/>
    <p:sldId id="426" r:id="rId15"/>
    <p:sldId id="365" r:id="rId16"/>
    <p:sldId id="425" r:id="rId17"/>
    <p:sldId id="381" r:id="rId18"/>
    <p:sldId id="353" r:id="rId19"/>
    <p:sldId id="424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422" r:id="rId29"/>
    <p:sldId id="413" r:id="rId30"/>
    <p:sldId id="414" r:id="rId31"/>
    <p:sldId id="427" r:id="rId32"/>
    <p:sldId id="415" r:id="rId33"/>
    <p:sldId id="416" r:id="rId34"/>
    <p:sldId id="417" r:id="rId35"/>
    <p:sldId id="418" r:id="rId36"/>
    <p:sldId id="419" r:id="rId37"/>
    <p:sldId id="420" r:id="rId38"/>
    <p:sldId id="393" r:id="rId39"/>
    <p:sldId id="395" r:id="rId40"/>
    <p:sldId id="401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6633"/>
    <a:srgbClr val="CDD3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6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emf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image" Target="../media/image46.png"/><Relationship Id="rId2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 smtClean="0">
                <a:latin typeface="Arial" charset="0"/>
              </a:defRPr>
            </a:lvl1pPr>
          </a:lstStyle>
          <a:p>
            <a:pPr>
              <a:defRPr/>
            </a:pPr>
            <a:fld id="{FEE6F3AA-DF53-9B47-8858-D65FE924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78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2CE922-93D6-E444-BD9E-ACECDC9AA508}" type="slidenum">
              <a:rPr lang="en-US" b="0">
                <a:latin typeface="Arial" charset="0"/>
              </a:rPr>
              <a:pPr/>
              <a:t>1</a:t>
            </a:fld>
            <a:endParaRPr lang="en-US" b="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D42DE-110E-F04B-96F9-87E2A679E0F9}" type="slidenum">
              <a:rPr lang="en-US"/>
              <a:pPr/>
              <a:t>11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12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14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8C58A90B-ECBA-3C43-879B-CD58B87AC887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3E0AA72-B754-7D40-AF2F-BEF9E3BB134E}" type="slidenum">
              <a:rPr lang="en-US" b="0">
                <a:latin typeface="Arial" charset="0"/>
              </a:rPr>
              <a:pPr/>
              <a:t>16</a:t>
            </a:fld>
            <a:endParaRPr lang="en-US" b="0">
              <a:latin typeface="Arial" charset="0"/>
            </a:endParaRPr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17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14844-974A-7F4A-9811-93FEEB8D204B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20E9FD-30AE-5343-BAE8-C86059F5215F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E14844-974A-7F4A-9811-93FEEB8D204B}" type="slidenum">
              <a:rPr lang="en-US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3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4FC65A-A6B6-0043-B0AB-58FB93222125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81769-E769-F243-A037-61AD379A2855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67FCA8-C5B8-AB47-9180-D406839B10C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6F94108-AD56-784C-98ED-63C22731DECC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27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3FA070FE-9590-0741-B697-CB333232A336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28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66DAB21F-2703-FE45-95DC-EDEB5B5E7629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31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A0F820-FA11-134D-A24A-163BC78CC7B7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Increase by a million-billion times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E9C31A-BF97-0241-9368-13ED0262F819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D670625-3F00-DB4E-86AA-635E5FDFCF18}" type="slidenum">
              <a:rPr lang="en-US" b="0">
                <a:solidFill>
                  <a:prstClr val="black"/>
                </a:solidFill>
                <a:latin typeface="Arial" charset="0"/>
              </a:rPr>
              <a:pPr/>
              <a:t>34</a:t>
            </a:fld>
            <a:endParaRPr lang="en-US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BF2CF78-476C-104E-A1A0-0D45EE846B9D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566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121E77A-0190-D042-98D3-0070CF3C8D2D}" type="slidenum">
              <a:rPr lang="en-US">
                <a:latin typeface="Arial" charset="0"/>
              </a:rPr>
              <a:pPr/>
              <a:t>37</a:t>
            </a:fld>
            <a:endParaRPr lang="en-US">
              <a:latin typeface="Arial" charset="0"/>
            </a:endParaRPr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B82CE922-93D6-E444-BD9E-ACECDC9AA508}" type="slidenum">
              <a:rPr lang="en-US" b="0">
                <a:latin typeface="Arial" charset="0"/>
              </a:rPr>
              <a:pPr/>
              <a:t>38</a:t>
            </a:fld>
            <a:endParaRPr lang="en-US" b="0">
              <a:latin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99076BB5-01DE-4841-842B-0F375F9CD6FB}" type="slidenum">
              <a:rPr lang="en-US" b="0">
                <a:latin typeface="Arial" charset="0"/>
              </a:rPr>
              <a:pPr/>
              <a:t>5</a:t>
            </a:fld>
            <a:endParaRPr lang="en-US" b="0">
              <a:latin typeface="Arial" charset="0"/>
            </a:endParaRPr>
          </a:p>
        </p:txBody>
      </p:sp>
      <p:sp>
        <p:nvSpPr>
          <p:cNvPr id="158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BA9305-4B63-784C-BECF-1A4A6046FB89}" type="slidenum">
              <a:rPr lang="en-US"/>
              <a:pPr/>
              <a:t>6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8CA32B-498C-3E4B-B009-15897777BDD9}" type="slidenum">
              <a:rPr lang="en-US"/>
              <a:pPr/>
              <a:t>7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238A4-44EB-B947-8C99-57CBED73CBBB}" type="slidenum">
              <a:rPr lang="en-US"/>
              <a:pPr/>
              <a:t>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7A389D3-9C9C-4046-B63E-CCF3B1161C45}" type="slidenum">
              <a:rPr lang="en-US" b="0">
                <a:latin typeface="Arial" charset="0"/>
              </a:rPr>
              <a:pPr/>
              <a:t>9</a:t>
            </a:fld>
            <a:endParaRPr lang="en-US" b="0">
              <a:latin typeface="Arial" charset="0"/>
            </a:endParaRPr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245615-4C83-774E-9202-4125D8664549}" type="slidenum">
              <a:rPr lang="en-US"/>
              <a:pPr/>
              <a:t>10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50F7D-280E-D54F-AD17-778B3DD0A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98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8B02-4E7D-0A4A-A99D-44D2FCEEA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60F43-33F4-724E-B9B2-91AAAE7FF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903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B6C18C0-31EB-0445-8DCC-2A53949E79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32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5BDDD78-4EF1-6F42-A8FB-6F74E739C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54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DE226DC-3535-7F4E-9298-254557880C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35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261201A-9C18-8A47-88EA-4C012E1A1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39198B1-466F-D04C-8452-C10FA01DD1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82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12E6EE-68A0-7044-93A9-05898F117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39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2F2589F-F675-E944-96E0-42D7C6C84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77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ADE8C94-5384-8C4D-8352-12FD17ABD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4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C405F-B480-214E-8E15-E3AF5EB57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22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F49F89D-76FA-5D47-9C29-B2A9E2314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63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DEA911E-D443-1E4F-8428-C30A8738C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5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DF1F2EA-A234-D94A-8BA9-65629FE6A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11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D16AB5B-3B76-DD41-B81C-36F398F7E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47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3BF61-058B-904F-9339-451AFA8B453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80827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528AA5-C04E-7549-B4AB-8D433E7B30BA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2002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FF91-71BC-E945-8091-BE33DD03F9E6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69823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3FA29-75FA-BD49-A82E-820E9885FAA1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85710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E358A-A887-CA4D-89A8-7A581C181A62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35627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418D-9FF3-3D46-93BF-CD3F8C4CE927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87078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F7CA8-2BE8-004A-ADAC-CE2B2E13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64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961E3-20B9-7847-B1F0-9E96387CC9A8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083681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86652-FBD0-6C49-848E-DCCDBD61E72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48119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BA759-387B-B04C-8AD4-BACD11478B69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38507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1C224-184F-9E46-9F47-77D9B2658160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633970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FD8BE-97B4-0C49-8180-828993A8B1FD}" type="slidenum">
              <a:rPr lang="en-US">
                <a:solidFill>
                  <a:srgbClr val="000000"/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4457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A6BAB-CE05-A243-9A3D-5EA56C4AA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9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C159-65AA-DC48-AC52-EFE28826E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192C5-67E1-4F4A-9ACB-9F1746E63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BF7CE-6370-C541-BBA8-0264E0CB6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6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E04BC-5190-1845-B0F7-DE2E1B401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73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37E09-E55E-1E4A-B5A8-BD14A3B9B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9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AF59971B-04BA-7842-A8A0-05F6BD933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14887A5E-C701-CC42-AE66-392F98FDC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Times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1C64066-9018-3344-BDD3-997D1A420A44}" type="slidenum">
              <a:rPr lang="en-US" b="0">
                <a:solidFill>
                  <a:srgbClr val="000000"/>
                </a:solidFill>
                <a:latin typeface="Times"/>
                <a:cs typeface="+mn-cs"/>
              </a:rPr>
              <a:pPr/>
              <a:t>‹#›</a:t>
            </a:fld>
            <a:endParaRPr lang="en-US" b="0">
              <a:solidFill>
                <a:srgbClr val="000000"/>
              </a:solidFill>
              <a:latin typeface="Times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jpeg"/><Relationship Id="rId10" Type="http://schemas.openxmlformats.org/officeDocument/2006/relationships/image" Target="../media/image27.png"/><Relationship Id="rId11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eg"/><Relationship Id="rId5" Type="http://schemas.openxmlformats.org/officeDocument/2006/relationships/image" Target="../media/image32.emf"/><Relationship Id="rId6" Type="http://schemas.openxmlformats.org/officeDocument/2006/relationships/image" Target="../media/image33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7.jpg"/><Relationship Id="rId6" Type="http://schemas.openxmlformats.org/officeDocument/2006/relationships/image" Target="../media/image35.jpg"/><Relationship Id="rId7" Type="http://schemas.openxmlformats.org/officeDocument/2006/relationships/image" Target="../media/image36.jpg"/><Relationship Id="rId8" Type="http://schemas.openxmlformats.org/officeDocument/2006/relationships/image" Target="../media/image37.jpg"/><Relationship Id="rId9" Type="http://schemas.openxmlformats.org/officeDocument/2006/relationships/image" Target="../media/image38.jpg"/><Relationship Id="rId10" Type="http://schemas.openxmlformats.org/officeDocument/2006/relationships/image" Target="../media/image39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jpg"/><Relationship Id="rId5" Type="http://schemas.openxmlformats.org/officeDocument/2006/relationships/image" Target="../media/image41.tiff"/><Relationship Id="rId6" Type="http://schemas.openxmlformats.org/officeDocument/2006/relationships/image" Target="../media/image42.tif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9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50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51.pn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5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0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47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5.jp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8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6.xml"/></Relationships>
</file>

<file path=ppt/slides/_rels/slide32.xml.rels><?xml version="1.0" encoding="UTF-8" standalone="yes"?>
<Relationships xmlns="http://schemas.openxmlformats.org/package/2006/relationships"><Relationship Id="rId9" Type="http://schemas.microsoft.com/office/2007/relationships/media" Target="file://localhost/Users/cmw/Google%20Drive/Home/Slideshows/warpedideas/stochastic.mov" TargetMode="External"/><Relationship Id="rId20" Type="http://schemas.openxmlformats.org/officeDocument/2006/relationships/image" Target="../media/image71.png"/><Relationship Id="rId21" Type="http://schemas.openxmlformats.org/officeDocument/2006/relationships/image" Target="../media/image72.jpeg"/><Relationship Id="rId10" Type="http://schemas.openxmlformats.org/officeDocument/2006/relationships/audio" Target="file://localhost/Users/cmw/Google%20Drive/Home/Slideshows/warpedideas/stochastic.mov" TargetMode="External"/><Relationship Id="rId11" Type="http://schemas.microsoft.com/office/2007/relationships/media" Target="file://localhost/Users/cmw/Google%20Drive/Home/Slideshows/warpedideas/noise.mov" TargetMode="External"/><Relationship Id="rId12" Type="http://schemas.openxmlformats.org/officeDocument/2006/relationships/audio" Target="file://localhost/Users/cmw/Google%20Drive/Home/Slideshows/warpedideas/noise.mov" TargetMode="External"/><Relationship Id="rId13" Type="http://schemas.microsoft.com/office/2007/relationships/media" Target="file://localhost/Users/cmw/Google%20Drive/Home/Slideshows/warpedideas/emri.mov" TargetMode="External"/><Relationship Id="rId14" Type="http://schemas.openxmlformats.org/officeDocument/2006/relationships/audio" Target="file://localhost/Users/cmw/Google%20Drive/Home/Slideshows/warpedideas/emri.mov" TargetMode="External"/><Relationship Id="rId15" Type="http://schemas.openxmlformats.org/officeDocument/2006/relationships/slideLayout" Target="../slideLayouts/slideLayout30.xml"/><Relationship Id="rId16" Type="http://schemas.openxmlformats.org/officeDocument/2006/relationships/notesSlide" Target="../notesSlides/notesSlide27.xml"/><Relationship Id="rId17" Type="http://schemas.openxmlformats.org/officeDocument/2006/relationships/image" Target="../media/image1.jpeg"/><Relationship Id="rId18" Type="http://schemas.openxmlformats.org/officeDocument/2006/relationships/image" Target="../media/image69.png"/><Relationship Id="rId19" Type="http://schemas.openxmlformats.org/officeDocument/2006/relationships/image" Target="../media/image70.emf"/><Relationship Id="rId1" Type="http://schemas.microsoft.com/office/2007/relationships/media" Target="file://localhost/Users/cmw/Google%20Drive/Home/Slideshows/warpedideas/BinarySecondAnim320x256.mov" TargetMode="External"/><Relationship Id="rId2" Type="http://schemas.openxmlformats.org/officeDocument/2006/relationships/video" Target="file://localhost/Users/cmw/Google%20Drive/Home/Slideshows/warpedideas/BinarySecondAnim320x256.mov" TargetMode="External"/><Relationship Id="rId3" Type="http://schemas.microsoft.com/office/2007/relationships/media" Target="file://localhost/Users/cmw/Google%20Drive/Home/Slideshows/warpedideas/p5_e0.7_i25_a0.95_hp.mov" TargetMode="External"/><Relationship Id="rId4" Type="http://schemas.openxmlformats.org/officeDocument/2006/relationships/audio" Target="file://localhost/Users/cmw/Google%20Drive/Home/Slideshows/warpedideas/p5_e0.7_i25_a0.95_hp.mov" TargetMode="External"/><Relationship Id="rId5" Type="http://schemas.microsoft.com/office/2007/relationships/media" Target="file://localhost/Users/cmw/Google%20Drive/Home/Slideshows/warpedideas/BH_merge.mov" TargetMode="External"/><Relationship Id="rId6" Type="http://schemas.openxmlformats.org/officeDocument/2006/relationships/video" Target="file://localhost/Users/cmw/Google%20Drive/Home/Slideshows/warpedideas/BH_merge.mov" TargetMode="External"/><Relationship Id="rId7" Type="http://schemas.microsoft.com/office/2007/relationships/media" Target="file://localhost/Users/cmw/Google%20Drive/Home/Slideshows/warpedideas/periodic.mov" TargetMode="External"/><Relationship Id="rId8" Type="http://schemas.openxmlformats.org/officeDocument/2006/relationships/audio" Target="file://localhost/Users/cmw/Google%20Drive/Home/Slideshows/warpedideas/periodic.mo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1.jpeg"/><Relationship Id="rId6" Type="http://schemas.openxmlformats.org/officeDocument/2006/relationships/image" Target="../media/image73.png"/><Relationship Id="rId1" Type="http://schemas.microsoft.com/office/2007/relationships/media" Target="file://localhost/Users/cmw/Google%20Drive/Home/Slideshows/3e6_540_20.mov" TargetMode="External"/><Relationship Id="rId2" Type="http://schemas.openxmlformats.org/officeDocument/2006/relationships/video" Target="file://localhost/Users/cmw/Google%20Drive/Home/Slideshows/3e6_540_20.m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74.em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5.png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77.jpg"/><Relationship Id="rId6" Type="http://schemas.openxmlformats.org/officeDocument/2006/relationships/image" Target="../media/image78.jp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jpe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pic>
        <p:nvPicPr>
          <p:cNvPr id="7270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4478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55850" y="4800600"/>
            <a:ext cx="443865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Clifford Will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University of Florida, Gainesville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Institut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d’Astrophysique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de Paris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1000" y="62484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 </a:t>
            </a:r>
          </a:p>
        </p:txBody>
      </p:sp>
    </p:spTree>
    <p:extLst>
      <p:ext uri="{BB962C8B-B14F-4D97-AF65-F5344CB8AC3E}">
        <p14:creationId xmlns:p14="http://schemas.microsoft.com/office/powerpoint/2010/main" val="23746163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971800"/>
            <a:ext cx="1676400" cy="1487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1676400" cy="151923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1752600" cy="15541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1600200" cy="142081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43200"/>
            <a:ext cx="1752600" cy="1554163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648200"/>
            <a:ext cx="1752600" cy="15557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1676400" cy="1487488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24400"/>
            <a:ext cx="1644650" cy="164465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318232" y="0"/>
            <a:ext cx="867336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Gravitational lenses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4953000"/>
            <a:ext cx="2595582" cy="95410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Einstein’s gift </a:t>
            </a:r>
            <a:b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astronomy</a:t>
            </a:r>
            <a:endParaRPr lang="en-US" sz="28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HInterstell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89" y="990600"/>
            <a:ext cx="8218311" cy="462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5562600"/>
            <a:ext cx="73716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1" dirty="0" smtClean="0"/>
              <a:t>Interstellar</a:t>
            </a:r>
            <a:r>
              <a:rPr lang="en-US" sz="1800" b="0" dirty="0" smtClean="0"/>
              <a:t>, Paramount Pictures</a:t>
            </a:r>
            <a:br>
              <a:rPr lang="en-US" sz="1800" b="0" dirty="0" smtClean="0"/>
            </a:br>
            <a:r>
              <a:rPr lang="en-US" sz="1800" b="0" dirty="0" smtClean="0"/>
              <a:t>Directed by Christopher Nolan</a:t>
            </a:r>
          </a:p>
          <a:p>
            <a:r>
              <a:rPr lang="en-US" sz="1800" b="0" dirty="0" smtClean="0"/>
              <a:t>Image based on calculations by Kip Thorne and Double Negative Co. </a:t>
            </a:r>
            <a:endParaRPr lang="en-US" sz="1800" b="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18232" y="0"/>
            <a:ext cx="864050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 ....&amp; wins an Oscar! 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8800" y="640080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is geometry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8951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55351" y="0"/>
            <a:ext cx="7319231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warps time: The redshift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719078"/>
            <a:ext cx="705834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1907: Einstein’s “happiest thought”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1917: C. E. St. John and others: no Solar redshift effect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1960: Pound-</a:t>
            </a:r>
            <a:r>
              <a:rPr lang="en-US" sz="2000" b="0" dirty="0" err="1" smtClean="0"/>
              <a:t>Rebka</a:t>
            </a:r>
            <a:r>
              <a:rPr lang="en-US" sz="2000" b="0" dirty="0" smtClean="0"/>
              <a:t>: gamma rays from </a:t>
            </a:r>
            <a:r>
              <a:rPr lang="en-US" sz="2000" b="0" baseline="30000" dirty="0" smtClean="0"/>
              <a:t>57</a:t>
            </a:r>
            <a:r>
              <a:rPr lang="en-US" sz="2000" b="0" dirty="0" smtClean="0"/>
              <a:t>Fe over 23 m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1962, 1972, 1991: finally, the Solar redshift measured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1976: Gravity Probe A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1980s – now: GPS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2010: </a:t>
            </a:r>
            <a:r>
              <a:rPr lang="en-US" sz="2000" b="0" baseline="30000" dirty="0" smtClean="0"/>
              <a:t>27</a:t>
            </a:r>
            <a:r>
              <a:rPr lang="en-US" sz="2000" b="0" dirty="0" smtClean="0"/>
              <a:t>Aluminum ion clocks </a:t>
            </a:r>
            <a:br>
              <a:rPr lang="en-US" sz="2000" b="0" dirty="0" smtClean="0"/>
            </a:br>
            <a:r>
              <a:rPr lang="en-US" sz="2000" b="0" dirty="0" smtClean="0"/>
              <a:t>          over 1/3 m</a:t>
            </a:r>
          </a:p>
          <a:p>
            <a:pPr marL="171450" indent="-171450">
              <a:buClr>
                <a:srgbClr val="FF0000"/>
              </a:buClr>
              <a:buFont typeface="Wingdings" charset="2"/>
              <a:buChar char="§"/>
            </a:pPr>
            <a:r>
              <a:rPr lang="en-US" sz="2000" b="0" dirty="0" smtClean="0"/>
              <a:t>2016: ACES/PHARAO on the ISS</a:t>
            </a:r>
            <a:endParaRPr lang="en-US" sz="2000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810000"/>
            <a:ext cx="3352800" cy="2709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09800"/>
            <a:ext cx="3627582" cy="315026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3810000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Gravity Probe A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8800" y="640080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is geometry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3954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/>
          <p:cNvSpPr>
            <a:spLocks noChangeArrowheads="1"/>
          </p:cNvSpPr>
          <p:nvPr/>
        </p:nvSpPr>
        <p:spPr bwMode="auto">
          <a:xfrm>
            <a:off x="5029200" y="14478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7" name="Oval 3"/>
          <p:cNvSpPr>
            <a:spLocks noChangeArrowheads="1"/>
          </p:cNvSpPr>
          <p:nvPr/>
        </p:nvSpPr>
        <p:spPr bwMode="auto">
          <a:xfrm rot="-345945">
            <a:off x="5029200" y="13716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8" name="Oval 4"/>
          <p:cNvSpPr>
            <a:spLocks noChangeArrowheads="1"/>
          </p:cNvSpPr>
          <p:nvPr/>
        </p:nvSpPr>
        <p:spPr bwMode="auto">
          <a:xfrm rot="-709679">
            <a:off x="5029200" y="12192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69" name="Oval 5"/>
          <p:cNvSpPr>
            <a:spLocks noChangeArrowheads="1"/>
          </p:cNvSpPr>
          <p:nvPr/>
        </p:nvSpPr>
        <p:spPr bwMode="auto">
          <a:xfrm rot="-1023465">
            <a:off x="4953000" y="1143000"/>
            <a:ext cx="25908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0" name="AutoShape 6"/>
          <p:cNvSpPr>
            <a:spLocks noChangeArrowheads="1"/>
          </p:cNvSpPr>
          <p:nvPr/>
        </p:nvSpPr>
        <p:spPr bwMode="auto">
          <a:xfrm>
            <a:off x="5486400" y="1600200"/>
            <a:ext cx="3810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1" name="Oval 7"/>
          <p:cNvSpPr>
            <a:spLocks noChangeArrowheads="1"/>
          </p:cNvSpPr>
          <p:nvPr/>
        </p:nvSpPr>
        <p:spPr bwMode="auto">
          <a:xfrm>
            <a:off x="7086600" y="2057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381000" y="762000"/>
            <a:ext cx="480060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/>
              <a:t> </a:t>
            </a:r>
            <a:r>
              <a:rPr lang="en-US" sz="2000" b="1" dirty="0">
                <a:solidFill>
                  <a:srgbClr val="800080"/>
                </a:solidFill>
              </a:rPr>
              <a:t>1687 Newtonian triumph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800080"/>
                </a:solidFill>
              </a:rPr>
              <a:t> 1859 </a:t>
            </a:r>
            <a:r>
              <a:rPr lang="en-US" sz="2000" b="1" dirty="0" err="1">
                <a:solidFill>
                  <a:srgbClr val="800080"/>
                </a:solidFill>
              </a:rPr>
              <a:t>Leverrier</a:t>
            </a:r>
            <a:r>
              <a:rPr lang="ja-JP" altLang="en-US" sz="2000" b="1" dirty="0">
                <a:solidFill>
                  <a:srgbClr val="800080"/>
                </a:solidFill>
                <a:latin typeface="Arial"/>
              </a:rPr>
              <a:t>’</a:t>
            </a:r>
            <a:r>
              <a:rPr lang="en-US" sz="2000" b="1" dirty="0">
                <a:solidFill>
                  <a:srgbClr val="800080"/>
                </a:solidFill>
              </a:rPr>
              <a:t>s conundrum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b="1" dirty="0">
                <a:solidFill>
                  <a:srgbClr val="800080"/>
                </a:solidFill>
              </a:rPr>
              <a:t> 1900 A turn-of-the century </a:t>
            </a:r>
            <a:r>
              <a:rPr lang="en-US" sz="2000" b="1" dirty="0" smtClean="0">
                <a:solidFill>
                  <a:srgbClr val="800080"/>
                </a:solidFill>
              </a:rPr>
              <a:t>crisis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sz="2000" dirty="0">
                <a:solidFill>
                  <a:srgbClr val="800080"/>
                </a:solidFill>
              </a:rPr>
              <a:t> </a:t>
            </a:r>
            <a:r>
              <a:rPr lang="en-US" sz="2000" dirty="0" smtClean="0">
                <a:solidFill>
                  <a:srgbClr val="800080"/>
                </a:solidFill>
              </a:rPr>
              <a:t>1915 “Palpitations of the heart”</a:t>
            </a:r>
            <a:endParaRPr lang="en-US" sz="2000" dirty="0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>
            <a:off x="7696200" y="2057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 flipV="1">
            <a:off x="7696200" y="914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8076" name="Text Box 12"/>
          <p:cNvSpPr txBox="1">
            <a:spLocks noChangeArrowheads="1"/>
          </p:cNvSpPr>
          <p:nvPr/>
        </p:nvSpPr>
        <p:spPr bwMode="auto">
          <a:xfrm>
            <a:off x="7680325" y="1073150"/>
            <a:ext cx="100171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575 </a:t>
            </a:r>
            <a:r>
              <a:rPr lang="ja-JP" altLang="en-US" sz="1800">
                <a:latin typeface="Arial"/>
              </a:rPr>
              <a:t>“</a:t>
            </a:r>
            <a:endParaRPr lang="en-US" sz="1800"/>
          </a:p>
          <a:p>
            <a:pPr>
              <a:defRPr/>
            </a:pPr>
            <a:r>
              <a:rPr lang="en-US" sz="1800"/>
              <a:t>per</a:t>
            </a:r>
          </a:p>
          <a:p>
            <a:pPr>
              <a:defRPr/>
            </a:pPr>
            <a:r>
              <a:rPr lang="en-US" sz="1800"/>
              <a:t>century</a:t>
            </a:r>
          </a:p>
        </p:txBody>
      </p:sp>
      <p:pic>
        <p:nvPicPr>
          <p:cNvPr id="77848" name="Picture 25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447800" y="2590800"/>
            <a:ext cx="6096000" cy="39624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2628" y="0"/>
            <a:ext cx="888897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moves mass: Mercury’s perihelion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743200"/>
            <a:ext cx="5694344" cy="3581400"/>
          </a:xfrm>
          <a:prstGeom prst="rect">
            <a:avLst/>
          </a:prstGeom>
        </p:spPr>
      </p:pic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1600200" y="5638800"/>
            <a:ext cx="5791200" cy="685800"/>
          </a:xfrm>
          <a:prstGeom prst="rect">
            <a:avLst/>
          </a:prstGeom>
          <a:solidFill>
            <a:srgbClr val="E2D5BE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pic>
        <p:nvPicPr>
          <p:cNvPr id="22" name="Picture 21" descr="MecuryMesseng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830">
            <a:off x="3108999" y="3202676"/>
            <a:ext cx="3243205" cy="1725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Rounded Rectangular Callout 22"/>
          <p:cNvSpPr/>
          <p:nvPr/>
        </p:nvSpPr>
        <p:spPr bwMode="auto">
          <a:xfrm>
            <a:off x="7620000" y="4572000"/>
            <a:ext cx="1371600" cy="457200"/>
          </a:xfrm>
          <a:prstGeom prst="wedgeRoundRectCallout">
            <a:avLst>
              <a:gd name="adj1" fmla="val -73961"/>
              <a:gd name="adj2" fmla="val 226447"/>
              <a:gd name="adj3" fmla="val 166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J</a:t>
            </a:r>
            <a:r>
              <a:rPr kumimoji="0" lang="en-US" sz="1600" b="0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=2.2x10</a:t>
            </a:r>
            <a:r>
              <a:rPr kumimoji="0" lang="en-US" sz="16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  <a:ea typeface="ＭＳ Ｐゴシック" charset="0"/>
                <a:cs typeface="ＭＳ Ｐゴシック" charset="0"/>
              </a:rPr>
              <a:t>-7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1" descr="doublepulsarplot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638"/>
            <a:ext cx="6146800" cy="620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5791200" y="6477000"/>
            <a:ext cx="1614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0"/>
              <a:t>Courtesy M. Kramer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10251" y="0"/>
            <a:ext cx="7595549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moves mass: GR test-beds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4961" y="1981200"/>
            <a:ext cx="1585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Double</a:t>
            </a:r>
          </a:p>
          <a:p>
            <a:r>
              <a:rPr lang="en-US" sz="2000" dirty="0" smtClean="0"/>
              <a:t>Pulsar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8800" y="640080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is geometry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7136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56008" y="37326"/>
            <a:ext cx="6040436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Are gravitational waves real?</a:t>
            </a:r>
            <a:endParaRPr lang="en-US" sz="3200" b="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cs typeface="+mn-cs"/>
            </a:endParaRPr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rthur_Stanley_Edding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9101">
            <a:off x="2963575" y="1038782"/>
            <a:ext cx="1567418" cy="200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Einstein192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555">
            <a:off x="981208" y="1062739"/>
            <a:ext cx="1399964" cy="197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 rot="20705892">
            <a:off x="1204068" y="3078750"/>
            <a:ext cx="113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Einstein 1916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773349">
            <a:off x="2726309" y="3037272"/>
            <a:ext cx="129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Eddington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1922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1344571">
            <a:off x="1851567" y="6127937"/>
            <a:ext cx="173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Hermann </a:t>
            </a:r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Bondi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1950s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Picture 1" descr="h_bond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594">
            <a:off x="1875744" y="4095774"/>
            <a:ext cx="2063342" cy="20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ros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609">
            <a:off x="5343039" y="896266"/>
            <a:ext cx="1591162" cy="2036688"/>
          </a:xfrm>
          <a:prstGeom prst="rect">
            <a:avLst/>
          </a:prstGeom>
        </p:spPr>
      </p:pic>
      <p:pic>
        <p:nvPicPr>
          <p:cNvPr id="7" name="Picture 6" descr="einstei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609">
            <a:off x="6895323" y="1051762"/>
            <a:ext cx="1392420" cy="20626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482158">
            <a:off x="5423511" y="3097309"/>
            <a:ext cx="255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Einstein &amp; Rosen 1938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484626">
            <a:off x="5921477" y="3527446"/>
            <a:ext cx="1454001" cy="1859395"/>
          </a:xfrm>
          <a:prstGeom prst="rect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9600" b="0" dirty="0" smtClean="0">
                <a:solidFill>
                  <a:srgbClr val="FFFFFF"/>
                </a:solidFill>
                <a:cs typeface="+mn-cs"/>
              </a:rPr>
              <a:t> ? </a:t>
            </a:r>
            <a:endParaRPr lang="en-US" sz="9600" b="0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19" name="Picture 18" descr="HP-Robertson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15">
            <a:off x="5902876" y="3512637"/>
            <a:ext cx="1479491" cy="189559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482463">
            <a:off x="5507449" y="5429384"/>
            <a:ext cx="183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H. P. Robertson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18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eb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35" y="1451291"/>
            <a:ext cx="4041797" cy="3410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19466" y="4951375"/>
            <a:ext cx="322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Joseph Weber 1970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77367" y="135156"/>
            <a:ext cx="7668285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Joseph Weber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&amp;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Waves 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pic>
        <p:nvPicPr>
          <p:cNvPr id="2" name="Picture 1" descr="frontpageGW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05" y="863600"/>
            <a:ext cx="4680238" cy="5842000"/>
          </a:xfrm>
          <a:prstGeom prst="rect">
            <a:avLst/>
          </a:prstGeom>
        </p:spPr>
      </p:pic>
      <p:pic>
        <p:nvPicPr>
          <p:cNvPr id="5" name="Picture 4" descr="articl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4" y="1607077"/>
            <a:ext cx="5513448" cy="3833159"/>
          </a:xfrm>
          <a:prstGeom prst="rect">
            <a:avLst/>
          </a:prstGeom>
        </p:spPr>
      </p:pic>
      <p:sp>
        <p:nvSpPr>
          <p:cNvPr id="6" name="Double Bracket 5"/>
          <p:cNvSpPr/>
          <p:nvPr/>
        </p:nvSpPr>
        <p:spPr bwMode="auto">
          <a:xfrm>
            <a:off x="3884706" y="5871882"/>
            <a:ext cx="1987176" cy="833718"/>
          </a:xfrm>
          <a:prstGeom prst="bracketPair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2400" b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642372"/>
            <a:ext cx="7289175" cy="414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Einstein triumphant, or was he?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 and uncertainties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1st century themes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precision technology (clocks, space)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Frameworks for comparing and testing theories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Theory-experiment synergy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2nd century themes</a:t>
            </a:r>
            <a:endParaRPr lang="en-US" sz="2400" b="0" u="sng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Strong-field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Gravitational-wave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Extreme-range tests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97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85800" y="1143000"/>
            <a:ext cx="5483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Joe Weber (1919-2000)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pioneer in electronics, masers and lasers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1959 - learned GR, began building GW detectors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9925" y="2057400"/>
            <a:ext cx="8443337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1969 - reported coincident events in detectors 1000 km apart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1971 - more events when bars were perpendicular to galactic center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strength of signals 1000 times stronger than anybody expected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1970s - spurred theoretical work on black holes, neutron stars, supernovas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could not explain Weber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’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s events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1970s - spurred other groups to build detectors of better sensitivity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no events detected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1980 - consensus developed - no GW seen directly by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Weber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1980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- 2004 - work on advanced 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“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Weber bars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”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continued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/>
            </a:r>
            <a:br>
              <a:rPr lang="en-US" sz="1800" b="0" dirty="0">
                <a:solidFill>
                  <a:srgbClr val="000000"/>
                </a:solidFill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cs typeface="+mn-cs"/>
              </a:rPr>
            </a:b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cs typeface="+mn-cs"/>
              </a:rPr>
            </a:br>
            <a:endParaRPr lang="en-US" sz="1800" b="0" dirty="0" smtClean="0">
              <a:solidFill>
                <a:srgbClr val="000000"/>
              </a:solidFill>
              <a:cs typeface="+mn-cs"/>
            </a:endParaRP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Laser interferometry</a:t>
            </a:r>
          </a:p>
        </p:txBody>
      </p:sp>
      <p:pic>
        <p:nvPicPr>
          <p:cNvPr id="6" name="Picture 5" descr="forward_bo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9"/>
          <a:stretch/>
        </p:blipFill>
        <p:spPr>
          <a:xfrm>
            <a:off x="3642460" y="4768529"/>
            <a:ext cx="1313526" cy="165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43696" y="6445326"/>
            <a:ext cx="11240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Bob Forward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1778" y="6445326"/>
            <a:ext cx="101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Ron </a:t>
            </a:r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Drever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60552" y="6445326"/>
            <a:ext cx="917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Rai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Weiss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" name="Picture 10" descr="dre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86" y="4768529"/>
            <a:ext cx="1377095" cy="166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weiss_rainer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13105"/>
          <a:stretch/>
        </p:blipFill>
        <p:spPr>
          <a:xfrm>
            <a:off x="6373627" y="4768529"/>
            <a:ext cx="1287648" cy="1648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0025" y="44450"/>
            <a:ext cx="7846218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Joseph Weber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&amp;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 Waves: 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Case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History in How Science Works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 build="p" autoUpdateAnimBg="0"/>
      <p:bldP spid="49159" grpId="0" build="p" autoUpdateAnimBg="0"/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514600" y="182563"/>
            <a:ext cx="4476750" cy="57943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Laser Interferometry</a:t>
            </a:r>
            <a:endParaRPr lang="en-US" sz="32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52400" y="1143000"/>
            <a:ext cx="8839200" cy="44958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49156" name="Group 5"/>
          <p:cNvGrpSpPr>
            <a:grpSpLocks/>
          </p:cNvGrpSpPr>
          <p:nvPr/>
        </p:nvGrpSpPr>
        <p:grpSpPr bwMode="auto">
          <a:xfrm>
            <a:off x="304800" y="1828800"/>
            <a:ext cx="4572000" cy="3200400"/>
            <a:chOff x="0" y="1296"/>
            <a:chExt cx="2982" cy="2160"/>
          </a:xfrm>
        </p:grpSpPr>
        <p:graphicFrame>
          <p:nvGraphicFramePr>
            <p:cNvPr id="49159" name="Object 6"/>
            <p:cNvGraphicFramePr>
              <a:graphicFrameLocks noChangeAspect="1"/>
            </p:cNvGraphicFramePr>
            <p:nvPr/>
          </p:nvGraphicFramePr>
          <p:xfrm>
            <a:off x="0" y="1296"/>
            <a:ext cx="2910" cy="21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1" name="Drawing" r:id="rId5" imgW="6171429" imgH="4571429" progId="Presentations.Drawing.10">
                    <p:embed/>
                  </p:oleObj>
                </mc:Choice>
                <mc:Fallback>
                  <p:oleObj name="Drawing" r:id="rId5" imgW="6171429" imgH="4571429" progId="Presentations.Drawing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96"/>
                          <a:ext cx="2910" cy="21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0" name="Object 7"/>
            <p:cNvGraphicFramePr>
              <a:graphicFrameLocks noChangeAspect="1"/>
            </p:cNvGraphicFramePr>
            <p:nvPr/>
          </p:nvGraphicFramePr>
          <p:xfrm>
            <a:off x="192" y="2688"/>
            <a:ext cx="276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2" name="Drawing" r:id="rId7" imgW="444500" imgH="165100" progId="Presentations.Drawing.10">
                    <p:embed/>
                  </p:oleObj>
                </mc:Choice>
                <mc:Fallback>
                  <p:oleObj name="Drawing" r:id="rId7" imgW="444500" imgH="165100" progId="Presentations.Drawing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2688"/>
                          <a:ext cx="276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1" name="Object 8"/>
            <p:cNvGraphicFramePr>
              <a:graphicFrameLocks noChangeAspect="1"/>
            </p:cNvGraphicFramePr>
            <p:nvPr/>
          </p:nvGraphicFramePr>
          <p:xfrm>
            <a:off x="1344" y="2634"/>
            <a:ext cx="582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3" name="Drawing" r:id="rId9" imgW="927100" imgH="165100" progId="Presentations.Drawing.10">
                    <p:embed/>
                  </p:oleObj>
                </mc:Choice>
                <mc:Fallback>
                  <p:oleObj name="Drawing" r:id="rId9" imgW="927100" imgH="165100" progId="Presentations.Drawing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634"/>
                          <a:ext cx="58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2" name="Object 9"/>
            <p:cNvGraphicFramePr>
              <a:graphicFrameLocks noChangeAspect="1"/>
            </p:cNvGraphicFramePr>
            <p:nvPr/>
          </p:nvGraphicFramePr>
          <p:xfrm>
            <a:off x="1050" y="1338"/>
            <a:ext cx="582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4" name="Drawing" r:id="rId11" imgW="927100" imgH="165100" progId="Presentations.Drawing.10">
                    <p:embed/>
                  </p:oleObj>
                </mc:Choice>
                <mc:Fallback>
                  <p:oleObj name="Drawing" r:id="rId11" imgW="927100" imgH="165100" progId="Presentations.Drawing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0" y="1338"/>
                          <a:ext cx="58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163" name="Object 10"/>
            <p:cNvGraphicFramePr>
              <a:graphicFrameLocks noChangeAspect="1"/>
            </p:cNvGraphicFramePr>
            <p:nvPr/>
          </p:nvGraphicFramePr>
          <p:xfrm>
            <a:off x="2400" y="3114"/>
            <a:ext cx="582" cy="1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Drawing" r:id="rId13" imgW="927100" imgH="165100" progId="Presentations.Drawing.10">
                    <p:embed/>
                  </p:oleObj>
                </mc:Choice>
                <mc:Fallback>
                  <p:oleObj name="Drawing" r:id="rId13" imgW="927100" imgH="165100" progId="Presentations.Drawing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3114"/>
                          <a:ext cx="582" cy="1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9157" name="Object 11"/>
          <p:cNvGraphicFramePr>
            <a:graphicFrameLocks noChangeAspect="1"/>
          </p:cNvGraphicFramePr>
          <p:nvPr/>
        </p:nvGraphicFramePr>
        <p:xfrm>
          <a:off x="5029200" y="1296988"/>
          <a:ext cx="3838575" cy="197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Drawing" r:id="rId15" imgW="5333333" imgH="2755556" progId="Presentations.Drawing.10">
                  <p:embed/>
                </p:oleObj>
              </mc:Choice>
              <mc:Fallback>
                <p:oleObj name="Drawing" r:id="rId15" imgW="5333333" imgH="2755556" progId="Presentations.Drawing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1296988"/>
                        <a:ext cx="3838575" cy="197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12"/>
          <p:cNvGraphicFramePr>
            <a:graphicFrameLocks noChangeAspect="1"/>
          </p:cNvGraphicFramePr>
          <p:nvPr/>
        </p:nvGraphicFramePr>
        <p:xfrm>
          <a:off x="5029200" y="3505200"/>
          <a:ext cx="3838575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Drawing" r:id="rId17" imgW="5333333" imgH="2755556" progId="Presentations.Drawing.10">
                  <p:embed/>
                </p:oleObj>
              </mc:Choice>
              <mc:Fallback>
                <p:oleObj name="Drawing" r:id="rId17" imgW="5333333" imgH="2755556" progId="Presentations.Drawing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505200"/>
                        <a:ext cx="3838575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80025" y="44450"/>
            <a:ext cx="7846218" cy="107721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Joseph Weber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&amp;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 Waves: 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Case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History in How Science Works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85800" y="1143000"/>
            <a:ext cx="54832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Joe Weber (1919-2000)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pioneer in electronics, masers and lasers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1959 - learned GR, began building GW detectors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69925" y="2057400"/>
            <a:ext cx="8545929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1969 - reported coincident events in detectors 1000 km apart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1971 - more events when bars were perpendicular to galactic center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strength of signals 1000 times stronger than anybody expected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1970s - spurred theoretical work on black holes, neutron stars, supernovas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could not explain Weber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’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s events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1970s - spurred other groups to build detectors of better sensitivity</a:t>
            </a:r>
          </a:p>
          <a:p>
            <a:pPr lvl="1">
              <a:buSzPct val="100000"/>
              <a:buFont typeface="Wingdings" charset="0"/>
              <a:buChar char="ü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no events detected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1980 - consensus developed - no GW seen directly by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Weber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1980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- 2004 - work on advanced 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“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Weber bars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”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continued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mid 1980s - plans developed for large 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“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laser interferometer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”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observatories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1994 - 1999 - construction of LIGO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2002 - LIGO</a:t>
            </a:r>
            <a:r>
              <a:rPr lang="ja-JP" altLang="en-US" sz="1800" b="0" dirty="0">
                <a:solidFill>
                  <a:srgbClr val="000000"/>
                </a:solidFill>
                <a:latin typeface="Arial"/>
                <a:cs typeface="+mn-cs"/>
              </a:rPr>
              <a:t>’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s first science run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2003 - 2008 - Weber bar detectors phased out</a:t>
            </a:r>
          </a:p>
          <a:p>
            <a:pP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2015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advLIGO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- 2016 </a:t>
            </a:r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advVIRGO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due to be back on the air</a:t>
            </a:r>
          </a:p>
        </p:txBody>
      </p:sp>
    </p:spTree>
    <p:extLst>
      <p:ext uri="{BB962C8B-B14F-4D97-AF65-F5344CB8AC3E}">
        <p14:creationId xmlns:p14="http://schemas.microsoft.com/office/powerpoint/2010/main" val="426805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36518" y="44450"/>
            <a:ext cx="707757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The problem of motion &amp; radiation</a:t>
            </a:r>
            <a:endParaRPr lang="en-US" sz="32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cs typeface="+mn-cs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41722" y="718325"/>
            <a:ext cx="7814960" cy="403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Geodesic motion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1916 - Einstein - gravitational radiation (wrong by factor 2)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1916 -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Droste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&amp; De Sitter - n-body equations of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motion 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1937-38 - center-of-mass acceleration (Levi-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Civita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/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Eddington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-Clark)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1938 - EIH paper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1960s -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Fock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&amp; Chandrasekhar - PN approximation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1974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numerical relativity - BH head-on collision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1974 - discovery of PSR 1913+16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1976 - Ehlers et al - critique of foundations of EOM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1976 - PN corrections to gravitational waves (EWW)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1979 - measurement of damping of binary pulsar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orbit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16972" y="90488"/>
            <a:ext cx="8591214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Binary Pulsars: Gravitational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Waves Exist!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2512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93725" y="768350"/>
            <a:ext cx="3067050" cy="9159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0000"/>
                </a:solidFill>
                <a:cs typeface="+mn-cs"/>
              </a:rPr>
              <a:t>Discovery: 1974</a:t>
            </a:r>
          </a:p>
          <a:p>
            <a:pPr>
              <a:defRPr/>
            </a:pPr>
            <a:r>
              <a:rPr lang="en-US" sz="1800" b="0">
                <a:solidFill>
                  <a:srgbClr val="000000"/>
                </a:solidFill>
                <a:cs typeface="+mn-cs"/>
              </a:rPr>
              <a:t>Pulse period: 59 ms (16cps)</a:t>
            </a:r>
          </a:p>
          <a:p>
            <a:pPr>
              <a:defRPr/>
            </a:pPr>
            <a:r>
              <a:rPr lang="en-US" sz="1800" b="0">
                <a:solidFill>
                  <a:srgbClr val="000000"/>
                </a:solidFill>
                <a:cs typeface="+mn-cs"/>
              </a:rPr>
              <a:t>Orbit period: 8 hours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4419600" y="2514600"/>
            <a:ext cx="4038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1800" b="0">
                <a:solidFill>
                  <a:srgbClr val="000000"/>
                </a:solidFill>
                <a:cs typeface="+mn-cs"/>
              </a:rPr>
              <a:t>P</a:t>
            </a:r>
            <a:r>
              <a:rPr lang="en-US" sz="1800" b="0" baseline="-25000">
                <a:solidFill>
                  <a:srgbClr val="000000"/>
                </a:solidFill>
                <a:cs typeface="+mn-cs"/>
              </a:rPr>
              <a:t>p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> = 0.059029997929883 </a:t>
            </a:r>
            <a:r>
              <a:rPr lang="en-US" sz="1800" b="0" u="sng">
                <a:solidFill>
                  <a:srgbClr val="000000"/>
                </a:solidFill>
                <a:cs typeface="+mn-cs"/>
              </a:rPr>
              <a:t>+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> 7 sec</a:t>
            </a:r>
          </a:p>
          <a:p>
            <a:pPr algn="ctr">
              <a:defRPr/>
            </a:pPr>
            <a:r>
              <a:rPr lang="en-US" sz="1800" b="0">
                <a:solidFill>
                  <a:srgbClr val="000000"/>
                </a:solidFill>
                <a:cs typeface="+mn-cs"/>
              </a:rPr>
              <a:t>P</a:t>
            </a:r>
            <a:r>
              <a:rPr lang="en-US" sz="1800" b="0" baseline="-25000">
                <a:solidFill>
                  <a:srgbClr val="000000"/>
                </a:solidFill>
                <a:cs typeface="+mn-cs"/>
              </a:rPr>
              <a:t>o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> = 27906.9807804 </a:t>
            </a:r>
            <a:r>
              <a:rPr lang="en-US" sz="1800" b="0" u="sng">
                <a:solidFill>
                  <a:srgbClr val="000000"/>
                </a:solidFill>
                <a:cs typeface="+mn-cs"/>
              </a:rPr>
              <a:t>+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> 6 sec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050925" y="3943350"/>
            <a:ext cx="4876800" cy="22034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sz="1800" b="0">
                <a:solidFill>
                  <a:srgbClr val="0000FF"/>
                </a:solidFill>
                <a:cs typeface="+mn-cs"/>
              </a:rPr>
              <a:t>Binary systems emit gravitational waves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sz="1800" b="0">
                <a:solidFill>
                  <a:srgbClr val="0000FF"/>
                </a:solidFill>
                <a:cs typeface="+mn-cs"/>
              </a:rPr>
              <a:t>Gravitational waves carry energy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sz="1800" b="0">
                <a:solidFill>
                  <a:srgbClr val="0000FF"/>
                </a:solidFill>
                <a:cs typeface="+mn-cs"/>
              </a:rPr>
              <a:t>System loses energy, spirals inward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sz="1800" b="0">
                <a:solidFill>
                  <a:srgbClr val="0000FF"/>
                </a:solidFill>
                <a:cs typeface="+mn-cs"/>
              </a:rPr>
              <a:t>Orbit period decreases at a </a:t>
            </a:r>
            <a:r>
              <a:rPr lang="en-US" sz="1800" b="0" u="sng">
                <a:solidFill>
                  <a:srgbClr val="0000FF"/>
                </a:solidFill>
                <a:cs typeface="+mn-cs"/>
              </a:rPr>
              <a:t>predicted</a:t>
            </a:r>
            <a:r>
              <a:rPr lang="en-US" sz="1800" b="0">
                <a:solidFill>
                  <a:srgbClr val="0000FF"/>
                </a:solidFill>
                <a:cs typeface="+mn-cs"/>
              </a:rPr>
              <a:t> rate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/>
            </a:r>
            <a:br>
              <a:rPr lang="en-US" sz="1800" b="0">
                <a:solidFill>
                  <a:srgbClr val="000000"/>
                </a:solidFill>
                <a:cs typeface="+mn-cs"/>
              </a:rPr>
            </a:br>
            <a:r>
              <a:rPr lang="en-US" sz="1800" b="0">
                <a:solidFill>
                  <a:srgbClr val="000000"/>
                </a:solidFill>
                <a:cs typeface="+mn-cs"/>
              </a:rPr>
              <a:t> 	</a:t>
            </a:r>
            <a:r>
              <a:rPr lang="en-US" sz="1800">
                <a:solidFill>
                  <a:srgbClr val="009900"/>
                </a:solidFill>
                <a:cs typeface="+mn-cs"/>
              </a:rPr>
              <a:t>0.0000758 seconds/year</a:t>
            </a:r>
            <a:endParaRPr lang="en-US" sz="1800" b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10000"/>
              </a:lnSpc>
              <a:buFontTx/>
              <a:buChar char="•"/>
              <a:defRPr/>
            </a:pPr>
            <a:r>
              <a:rPr lang="en-US" sz="1800" b="0">
                <a:solidFill>
                  <a:srgbClr val="FF0000"/>
                </a:solidFill>
                <a:cs typeface="+mn-cs"/>
              </a:rPr>
              <a:t>Observed rate</a:t>
            </a:r>
            <a:r>
              <a:rPr lang="en-US" sz="1800" b="0">
                <a:solidFill>
                  <a:srgbClr val="000000"/>
                </a:solidFill>
                <a:cs typeface="+mn-cs"/>
              </a:rPr>
              <a:t/>
            </a:r>
            <a:br>
              <a:rPr lang="en-US" sz="1800" b="0">
                <a:solidFill>
                  <a:srgbClr val="000000"/>
                </a:solidFill>
                <a:cs typeface="+mn-cs"/>
              </a:rPr>
            </a:br>
            <a:r>
              <a:rPr lang="en-US" sz="1800" b="0">
                <a:solidFill>
                  <a:srgbClr val="000000"/>
                </a:solidFill>
                <a:cs typeface="+mn-cs"/>
              </a:rPr>
              <a:t>   	</a:t>
            </a:r>
            <a:r>
              <a:rPr lang="en-US" sz="1800">
                <a:solidFill>
                  <a:srgbClr val="009900"/>
                </a:solidFill>
                <a:cs typeface="+mn-cs"/>
              </a:rPr>
              <a:t>0.0000759 </a:t>
            </a:r>
            <a:r>
              <a:rPr lang="en-US" sz="1800" u="sng">
                <a:solidFill>
                  <a:srgbClr val="009900"/>
                </a:solidFill>
                <a:cs typeface="+mn-cs"/>
              </a:rPr>
              <a:t>+</a:t>
            </a:r>
            <a:r>
              <a:rPr lang="en-US" sz="1800">
                <a:solidFill>
                  <a:srgbClr val="009900"/>
                </a:solidFill>
                <a:cs typeface="+mn-cs"/>
              </a:rPr>
              <a:t> 2 seconds/year</a:t>
            </a: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>
            <a:off x="5867400" y="4267200"/>
            <a:ext cx="2057400" cy="1752600"/>
          </a:xfrm>
          <a:prstGeom prst="verticalScroll">
            <a:avLst>
              <a:gd name="adj" fmla="val 12500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b="0">
                <a:solidFill>
                  <a:srgbClr val="FFFFFF"/>
                </a:solidFill>
                <a:latin typeface="Helvetica Neue" charset="0"/>
                <a:cs typeface="+mn-cs"/>
              </a:rPr>
              <a:t>1993 Nobel</a:t>
            </a:r>
          </a:p>
          <a:p>
            <a:pPr algn="ctr">
              <a:defRPr/>
            </a:pPr>
            <a:r>
              <a:rPr lang="en-US" sz="1800" b="0">
                <a:solidFill>
                  <a:srgbClr val="FFFFFF"/>
                </a:solidFill>
                <a:latin typeface="Helvetica Neue" charset="0"/>
                <a:cs typeface="+mn-cs"/>
              </a:rPr>
              <a:t>Prize to </a:t>
            </a:r>
          </a:p>
          <a:p>
            <a:pPr algn="ctr">
              <a:defRPr/>
            </a:pPr>
            <a:r>
              <a:rPr lang="en-US" sz="1800" b="0">
                <a:solidFill>
                  <a:srgbClr val="FFFFFF"/>
                </a:solidFill>
                <a:latin typeface="Helvetica Neue" charset="0"/>
                <a:cs typeface="+mn-cs"/>
              </a:rPr>
              <a:t>Joe Taylor &amp;</a:t>
            </a:r>
          </a:p>
          <a:p>
            <a:pPr algn="ctr">
              <a:defRPr/>
            </a:pPr>
            <a:r>
              <a:rPr lang="en-US" sz="1800" b="0">
                <a:solidFill>
                  <a:srgbClr val="FFFFFF"/>
                </a:solidFill>
                <a:latin typeface="Helvetica Neue" charset="0"/>
                <a:cs typeface="+mn-cs"/>
              </a:rPr>
              <a:t>Russell Hulse</a:t>
            </a:r>
            <a:endParaRPr lang="en-US" sz="1800" b="0">
              <a:solidFill>
                <a:srgbClr val="000000"/>
              </a:solidFill>
              <a:latin typeface="Helvetica Neue" charset="0"/>
              <a:cs typeface="+mn-cs"/>
            </a:endParaRPr>
          </a:p>
        </p:txBody>
      </p:sp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200000">
            <a:off x="1338262" y="1557338"/>
            <a:ext cx="1527175" cy="20701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5" name="Line 9"/>
          <p:cNvSpPr>
            <a:spLocks noChangeShapeType="1"/>
          </p:cNvSpPr>
          <p:nvPr/>
        </p:nvSpPr>
        <p:spPr bwMode="auto">
          <a:xfrm flipV="1">
            <a:off x="2133600" y="1752600"/>
            <a:ext cx="4267200" cy="4572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0" name="Picture 4" descr="FL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907285" y="63792"/>
            <a:ext cx="743605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Decay of the orbit of PSR 1913+16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228600" y="6059238"/>
            <a:ext cx="16766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cs typeface="+mn-cs"/>
              </a:rPr>
              <a:t>From Weisberg</a:t>
            </a:r>
          </a:p>
          <a:p>
            <a:r>
              <a:rPr lang="en-US" b="0" dirty="0" smtClean="0">
                <a:solidFill>
                  <a:srgbClr val="000000"/>
                </a:solidFill>
                <a:cs typeface="+mn-cs"/>
              </a:rPr>
              <a:t>Nice &amp; Taylor (2010)</a:t>
            </a:r>
            <a:endParaRPr lang="en-US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" name="Picture 1" descr="binar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80" y="880319"/>
            <a:ext cx="5402317" cy="5582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936518" y="44450"/>
            <a:ext cx="7077579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The problem of motion &amp; radiation</a:t>
            </a:r>
            <a:endParaRPr lang="en-US" sz="3200" b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  <a:cs typeface="+mn-cs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841722" y="718325"/>
            <a:ext cx="7814960" cy="5119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Geodesic motion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1916 - Einstein - gravitational radiation (wrong by factor 2)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1916 -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Droste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&amp; De Sitter - n-body equations of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motion 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1937-38 - center-of-mass acceleration (Levi-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Civita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/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Eddington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-Clark)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1938 - EIH paper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1960s -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Fock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&amp; Chandrasekhar - PN approximation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 1974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numerical relativity - BH head-on collision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1974 - discovery of PSR 1913+16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1976 - Ehlers et al - critique of foundations of EOM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1976 - PN corrections to gravitational waves (EWW)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1979 - measurement of damping of binary pulsar orbit</a:t>
            </a:r>
          </a:p>
          <a:p>
            <a:pPr>
              <a:lnSpc>
                <a:spcPct val="130000"/>
              </a:lnSpc>
              <a:buClr>
                <a:srgbClr val="333399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1990s to now - EOM and gravitational waves to HIGH PN order</a:t>
            </a:r>
          </a:p>
          <a:p>
            <a:pPr lvl="1">
              <a:lnSpc>
                <a:spcPct val="130000"/>
              </a:lnSpc>
              <a:buClr>
                <a:srgbClr val="FF0000"/>
              </a:buClr>
              <a:buSzPct val="150000"/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driven by requirements for GW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detectors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 marL="285750" indent="-285750">
              <a:lnSpc>
                <a:spcPct val="130000"/>
              </a:lnSpc>
              <a:buClr>
                <a:srgbClr val="000090"/>
              </a:buClr>
              <a:buSzPct val="150000"/>
              <a:buFont typeface="Wingdings" charset="2"/>
              <a:buChar char="§"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2005 – binary black hole breakthrough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8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3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2071688"/>
            <a:ext cx="5559425" cy="304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81088"/>
            <a:ext cx="2590800" cy="17272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29088"/>
            <a:ext cx="2257425" cy="2286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33488"/>
            <a:ext cx="1828800" cy="14366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10088"/>
            <a:ext cx="2590800" cy="17557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09600" y="25400"/>
            <a:ext cx="776128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Global Network of Interferometers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87049" name="Text Box 9"/>
          <p:cNvSpPr txBox="1">
            <a:spLocks noChangeArrowheads="1"/>
          </p:cNvSpPr>
          <p:nvPr/>
        </p:nvSpPr>
        <p:spPr bwMode="auto">
          <a:xfrm>
            <a:off x="457200" y="673100"/>
            <a:ext cx="3268556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Hanford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4 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87050" name="Text Box 10"/>
          <p:cNvSpPr txBox="1">
            <a:spLocks noChangeArrowheads="1"/>
          </p:cNvSpPr>
          <p:nvPr/>
        </p:nvSpPr>
        <p:spPr bwMode="auto">
          <a:xfrm>
            <a:off x="152400" y="6388100"/>
            <a:ext cx="3432437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Livingston 4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87051" name="Text Box 11"/>
          <p:cNvSpPr txBox="1">
            <a:spLocks noChangeArrowheads="1"/>
          </p:cNvSpPr>
          <p:nvPr/>
        </p:nvSpPr>
        <p:spPr bwMode="auto">
          <a:xfrm>
            <a:off x="4800600" y="825500"/>
            <a:ext cx="256857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500"/>
                </a:solidFill>
                <a:cs typeface="+mn-cs"/>
              </a:rPr>
              <a:t>GEO Hannover 600 m</a:t>
            </a:r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7448550" y="2743200"/>
            <a:ext cx="15557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 err="1">
                <a:solidFill>
                  <a:srgbClr val="009500"/>
                </a:solidFill>
                <a:cs typeface="+mn-cs"/>
              </a:rPr>
              <a:t>Kagra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 Japan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(2018)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87053" name="Text Box 13"/>
          <p:cNvSpPr txBox="1">
            <a:spLocks noChangeArrowheads="1"/>
          </p:cNvSpPr>
          <p:nvPr/>
        </p:nvSpPr>
        <p:spPr bwMode="auto">
          <a:xfrm>
            <a:off x="3886200" y="6235700"/>
            <a:ext cx="2237699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Virgo 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(2016)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>
            <a:off x="2209800" y="2452688"/>
            <a:ext cx="533400" cy="8382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V="1">
            <a:off x="2514600" y="3595688"/>
            <a:ext cx="609600" cy="6858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7056" name="Line 16"/>
          <p:cNvSpPr>
            <a:spLocks noChangeShapeType="1"/>
          </p:cNvSpPr>
          <p:nvPr/>
        </p:nvSpPr>
        <p:spPr bwMode="auto">
          <a:xfrm flipH="1">
            <a:off x="4724400" y="2438400"/>
            <a:ext cx="762000" cy="700088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 flipV="1">
            <a:off x="4648200" y="3367088"/>
            <a:ext cx="76200" cy="12954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4289" name="Picture 19" descr="LCGTposter_en-thumb-500x7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7414" b="35503"/>
          <a:stretch>
            <a:fillRect/>
          </a:stretch>
        </p:blipFill>
        <p:spPr bwMode="auto">
          <a:xfrm>
            <a:off x="6781800" y="3429000"/>
            <a:ext cx="22098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60" name="Line 20"/>
          <p:cNvSpPr>
            <a:spLocks noChangeShapeType="1"/>
          </p:cNvSpPr>
          <p:nvPr/>
        </p:nvSpPr>
        <p:spPr bwMode="auto">
          <a:xfrm flipH="1" flipV="1">
            <a:off x="5791200" y="3886200"/>
            <a:ext cx="1524000" cy="1752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87061" name="Text Box 21"/>
          <p:cNvSpPr txBox="1">
            <a:spLocks noChangeArrowheads="1"/>
          </p:cNvSpPr>
          <p:nvPr/>
        </p:nvSpPr>
        <p:spPr bwMode="auto">
          <a:xfrm>
            <a:off x="7190309" y="5638800"/>
            <a:ext cx="145469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India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/>
            </a:r>
            <a:br>
              <a:rPr lang="en-US" sz="1800" b="0" dirty="0">
                <a:solidFill>
                  <a:srgbClr val="009500"/>
                </a:solidFill>
                <a:cs typeface="+mn-cs"/>
              </a:rPr>
            </a:b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 (2022)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87062" name="Line 22"/>
          <p:cNvSpPr>
            <a:spLocks noChangeShapeType="1"/>
          </p:cNvSpPr>
          <p:nvPr/>
        </p:nvSpPr>
        <p:spPr bwMode="auto">
          <a:xfrm flipH="1" flipV="1">
            <a:off x="6705600" y="3429000"/>
            <a:ext cx="609600" cy="228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3775"/>
            <a:ext cx="3652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206727" y="1700608"/>
            <a:ext cx="497487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0" dirty="0" err="1">
                <a:solidFill>
                  <a:srgbClr val="BBE0E3"/>
                </a:solidFill>
                <a:cs typeface="+mn-cs"/>
              </a:rPr>
              <a:t>eLISA</a:t>
            </a:r>
            <a:r>
              <a:rPr lang="en-US" sz="3200" b="0" dirty="0">
                <a:solidFill>
                  <a:srgbClr val="BBE0E3"/>
                </a:solidFill>
                <a:cs typeface="+mn-cs"/>
              </a:rPr>
              <a:t>: a </a:t>
            </a:r>
            <a:r>
              <a:rPr lang="en-US" sz="3200" b="0" dirty="0" smtClean="0">
                <a:solidFill>
                  <a:srgbClr val="BBE0E3"/>
                </a:solidFill>
                <a:cs typeface="+mn-cs"/>
              </a:rPr>
              <a:t>European space interferometer (2034)</a:t>
            </a:r>
            <a:endParaRPr lang="en-US" sz="3200" b="0" dirty="0">
              <a:solidFill>
                <a:srgbClr val="BBE0E3"/>
              </a:solidFill>
              <a:cs typeface="+mn-cs"/>
            </a:endParaRPr>
          </a:p>
        </p:txBody>
      </p:sp>
      <p:sp>
        <p:nvSpPr>
          <p:cNvPr id="137222" name="Rectangle 6"/>
          <p:cNvSpPr>
            <a:spLocks noChangeArrowheads="1"/>
          </p:cNvSpPr>
          <p:nvPr/>
        </p:nvSpPr>
        <p:spPr bwMode="auto">
          <a:xfrm rot="-2132486">
            <a:off x="3570288" y="3314700"/>
            <a:ext cx="239712" cy="2743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55037" y="6175345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rgbClr val="BBE0E3"/>
                </a:solidFill>
                <a:cs typeface="+mn-cs"/>
              </a:rPr>
              <a:t>w</a:t>
            </a:r>
            <a:r>
              <a:rPr lang="en-US" sz="2000" b="0" dirty="0" smtClean="0">
                <a:solidFill>
                  <a:srgbClr val="BBE0E3"/>
                </a:solidFill>
                <a:cs typeface="+mn-cs"/>
              </a:rPr>
              <a:t>ith NASA participation</a:t>
            </a:r>
            <a:endParaRPr lang="en-US" sz="2000" b="0" dirty="0">
              <a:solidFill>
                <a:srgbClr val="BBE0E3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2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09600" y="25400"/>
            <a:ext cx="781295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LISA Pathfinder – a critical milestone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3" name="Picture 2" descr="LISA_Pathfind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914400"/>
            <a:ext cx="5384800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124200"/>
            <a:ext cx="436880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04800" y="1847671"/>
            <a:ext cx="289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 test of key </a:t>
            </a:r>
            <a:r>
              <a:rPr lang="en-US" sz="1800" dirty="0" err="1" smtClean="0"/>
              <a:t>eLISA</a:t>
            </a:r>
            <a:r>
              <a:rPr lang="en-US" sz="1800" dirty="0" smtClean="0"/>
              <a:t> technologies: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Proof mass metrology</a:t>
            </a:r>
          </a:p>
          <a:p>
            <a:pPr marL="285750" indent="-285750">
              <a:buFontTx/>
              <a:buChar char="-"/>
            </a:pPr>
            <a:r>
              <a:rPr lang="en-US" sz="1800" dirty="0" smtClean="0"/>
              <a:t>Drag free control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876800" y="5029200"/>
            <a:ext cx="353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Launch: September 2015 for a 6-month mission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8800" y="640080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is geometry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51264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286000" y="0"/>
            <a:ext cx="4325938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Pulsar Timing Arrays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pic>
        <p:nvPicPr>
          <p:cNvPr id="2" name="Picture 1" descr="IP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620000" cy="487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1524000" y="65088"/>
            <a:ext cx="6088063" cy="10779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Inspiralling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Compact Binaries: 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Strong Gravity GR Tests?</a:t>
            </a: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3810000" cy="473668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333399"/>
              </a:buClr>
              <a:buSzPct val="150000"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333399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Ground-Based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hectahertz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Last few minutes (10K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   cycles) for NS-NS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0.4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400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per year by 2018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BH-BH could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be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0.4 - 1000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Space-Based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millihertz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MBH pairs (10</a:t>
            </a:r>
            <a:r>
              <a:rPr lang="en-US" sz="1800" b="0" baseline="30000" dirty="0">
                <a:solidFill>
                  <a:srgbClr val="000000"/>
                </a:solidFill>
                <a:cs typeface="+mn-cs"/>
              </a:rPr>
              <a:t>5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- 10</a:t>
            </a:r>
            <a:r>
              <a:rPr lang="en-US" sz="1800" b="0" baseline="30000" dirty="0">
                <a:solidFill>
                  <a:srgbClr val="000000"/>
                </a:solidFill>
                <a:cs typeface="+mn-cs"/>
              </a:rPr>
              <a:t>7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M</a:t>
            </a:r>
            <a:r>
              <a:rPr lang="en-US" sz="1800" b="0" baseline="-25000" dirty="0" err="1">
                <a:solidFill>
                  <a:srgbClr val="000000"/>
                </a:solidFill>
                <a:cs typeface="+mn-cs"/>
              </a:rPr>
              <a:t>s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) in</a:t>
            </a:r>
            <a:br>
              <a:rPr lang="en-US" sz="1800" b="0" dirty="0">
                <a:solidFill>
                  <a:srgbClr val="000000"/>
                </a:solidFill>
                <a:cs typeface="+mn-cs"/>
              </a:rPr>
            </a:br>
            <a:r>
              <a:rPr lang="en-US" sz="1800" b="0" dirty="0">
                <a:solidFill>
                  <a:srgbClr val="000000"/>
                </a:solidFill>
                <a:cs typeface="+mn-cs"/>
              </a:rPr>
              <a:t>   galaxies to large Z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EMRIs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Close WD binaries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Pulsar Timing Arrays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nanohertz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MBH pairs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91141" name="Picture 5" descr="chirpwavef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400" r="7932" b="5356"/>
          <a:stretch>
            <a:fillRect/>
          </a:stretch>
        </p:blipFill>
        <p:spPr bwMode="auto">
          <a:xfrm>
            <a:off x="4038600" y="1752600"/>
            <a:ext cx="4648200" cy="3200400"/>
          </a:xfrm>
          <a:prstGeom prst="rect">
            <a:avLst/>
          </a:prstGeom>
          <a:noFill/>
          <a:effectLst>
            <a:outerShdw blurRad="137160" dist="761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5211763" y="2482850"/>
            <a:ext cx="1417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solidFill>
                  <a:srgbClr val="000000"/>
                </a:solidFill>
                <a:cs typeface="+mn-cs"/>
              </a:rPr>
              <a:t>Last 4 orbits</a:t>
            </a:r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4267200" y="2819400"/>
            <a:ext cx="358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000625" y="2178050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0">
                <a:solidFill>
                  <a:srgbClr val="800080"/>
                </a:solidFill>
                <a:cs typeface="+mn-cs"/>
              </a:rPr>
              <a:t>A chirp waveform</a:t>
            </a:r>
          </a:p>
        </p:txBody>
      </p:sp>
      <p:sp>
        <p:nvSpPr>
          <p:cNvPr id="91145" name="Oval 9"/>
          <p:cNvSpPr>
            <a:spLocks noChangeArrowheads="1"/>
          </p:cNvSpPr>
          <p:nvPr/>
        </p:nvSpPr>
        <p:spPr bwMode="auto">
          <a:xfrm>
            <a:off x="7772400" y="1524000"/>
            <a:ext cx="533400" cy="3733800"/>
          </a:xfrm>
          <a:prstGeom prst="ellipse">
            <a:avLst/>
          </a:prstGeom>
          <a:noFill/>
          <a:ln w="47625">
            <a:solidFill>
              <a:schemeClr val="accent2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5768975" y="1385888"/>
            <a:ext cx="2079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</a:rPr>
              <a:t>Merger waveform</a:t>
            </a:r>
          </a:p>
        </p:txBody>
      </p:sp>
      <p:sp>
        <p:nvSpPr>
          <p:cNvPr id="91147" name="Text Box 11"/>
          <p:cNvSpPr txBox="1">
            <a:spLocks noChangeArrowheads="1"/>
          </p:cNvSpPr>
          <p:nvPr/>
        </p:nvSpPr>
        <p:spPr bwMode="auto">
          <a:xfrm>
            <a:off x="7980363" y="1081088"/>
            <a:ext cx="1163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</a:rPr>
              <a:t>Ringdown</a:t>
            </a: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>
            <a:off x="8458200" y="1524000"/>
            <a:ext cx="304800" cy="1828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91151" name="Picture 15" descr="FL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5" grpId="0" animBg="1"/>
      <p:bldP spid="91146" grpId="0"/>
      <p:bldP spid="91147" grpId="0"/>
      <p:bldP spid="9114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BinarySecondAnim320x256.mov" descr="Macintosh HD:Users:cmw:Home:Slideshows:warpedideas:BinarySecondAnim320x256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06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5_e0.7_i25_a0.95_hp.mov" descr="Macintosh HD:Users:cmw:Home:Slideshows:warpedideas:p5_e0.7_i25_a0.95_hp.mo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BH_merge.mov" descr="Macintosh HD:Users:cmw:Home:Slideshows:warpedideas:BH_merge.mov">
            <a:hlinkClick r:id="" action="ppaction://media"/>
          </p:cNvPr>
          <p:cNvPicPr>
            <a:picLocks noChangeAspect="1" noChangeArrowheads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528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48174" y="131763"/>
            <a:ext cx="849102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Listening to the universe in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gravity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waves</a:t>
            </a:r>
          </a:p>
        </p:txBody>
      </p:sp>
      <p:pic>
        <p:nvPicPr>
          <p:cNvPr id="57350" name="Picture 6" descr="emri_small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" y="4343400"/>
            <a:ext cx="2689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5089525" y="955675"/>
            <a:ext cx="1971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chirp (inspiral)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5105400" y="1447800"/>
            <a:ext cx="1770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tone (pulsar)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084763" y="2300288"/>
            <a:ext cx="3068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hiss (cosmic background)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5105400" y="2743200"/>
            <a:ext cx="3402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Interference (detector noise)</a:t>
            </a:r>
          </a:p>
        </p:txBody>
      </p:sp>
      <p:pic>
        <p:nvPicPr>
          <p:cNvPr id="53259" name="periodic.mov" descr="Macintosh HD:Users:cmw:Home:Slideshows:warpedideas:periodic.mo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00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5105400" y="1905000"/>
            <a:ext cx="220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 thud (supernova)</a:t>
            </a:r>
          </a:p>
        </p:txBody>
      </p:sp>
      <p:pic>
        <p:nvPicPr>
          <p:cNvPr id="53261" name="stochastic.mov" descr="Macintosh HD:Users:cmw:Home:Slideshows:warpedideas:stochastic.mov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362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2" name="noise.mov" descr="Macintosh HD:Users:cmw:Home:Slideshows:warpedideas:noise.mov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819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emri.mov" descr="Macintosh HD:Users:cmw:Home:Slideshows:warpedideas:emri.mov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90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3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91" fill="hold"/>
                                        <p:tgtEl>
                                          <p:spTgt spid="53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98" fill="hold"/>
                                        <p:tgtEl>
                                          <p:spTgt spid="53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0" fill="hold"/>
                                        <p:tgtEl>
                                          <p:spTgt spid="53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00" fill="hold"/>
                                        <p:tgtEl>
                                          <p:spTgt spid="53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500" fill="hold"/>
                                        <p:tgtEl>
                                          <p:spTgt spid="53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642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3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0"/>
                  </p:tgtEl>
                </p:cond>
              </p:nextCondLst>
            </p:seq>
            <p:vide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0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532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1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32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2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3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59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53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1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6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2"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62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53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63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326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112140" y="228600"/>
            <a:ext cx="6998430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Listening to the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GW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from EMRIs</a:t>
            </a:r>
          </a:p>
        </p:txBody>
      </p:sp>
      <p:pic>
        <p:nvPicPr>
          <p:cNvPr id="90118" name="3e6_270_60.mov" descr="Macintosh HD:Users:cmw:Home:vugraphs:Gravitywavemovies:3e6_270_60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293813"/>
            <a:ext cx="76041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9688" y="5626701"/>
            <a:ext cx="3098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Animation by Steve </a:t>
            </a:r>
            <a:r>
              <a:rPr lang="en-US" sz="1800" b="0" dirty="0" err="1" smtClean="0">
                <a:solidFill>
                  <a:srgbClr val="000000"/>
                </a:solidFill>
                <a:cs typeface="+mn-cs"/>
              </a:rPr>
              <a:t>Drasco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7" fill="hold"/>
                                        <p:tgtEl>
                                          <p:spTgt spid="90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0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0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118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0" y="76200"/>
            <a:ext cx="92376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Gravitational-wave tests of GR: Polarizations</a:t>
            </a:r>
          </a:p>
        </p:txBody>
      </p:sp>
      <p:pic>
        <p:nvPicPr>
          <p:cNvPr id="172036" name="Picture 4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1" descr="livingmodes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"/>
          <a:stretch>
            <a:fillRect/>
          </a:stretch>
        </p:blipFill>
        <p:spPr bwMode="auto">
          <a:xfrm>
            <a:off x="762000" y="762000"/>
            <a:ext cx="403701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2"/>
          <p:cNvSpPr txBox="1">
            <a:spLocks noChangeArrowheads="1"/>
          </p:cNvSpPr>
          <p:nvPr/>
        </p:nvSpPr>
        <p:spPr bwMode="auto">
          <a:xfrm>
            <a:off x="1295400" y="6505575"/>
            <a:ext cx="3484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b="0">
                <a:solidFill>
                  <a:srgbClr val="000000"/>
                </a:solidFill>
              </a:rPr>
              <a:t>CMW, </a:t>
            </a:r>
            <a:r>
              <a:rPr lang="en-US" b="0" i="1">
                <a:solidFill>
                  <a:srgbClr val="000000"/>
                </a:solidFill>
              </a:rPr>
              <a:t>Living Reviews in Relativity </a:t>
            </a:r>
            <a:r>
              <a:rPr lang="en-US" b="0">
                <a:solidFill>
                  <a:srgbClr val="000000"/>
                </a:solidFill>
              </a:rPr>
              <a:t>17, 4 (2014)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659438" y="1816100"/>
            <a:ext cx="3179762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>
                <a:solidFill>
                  <a:srgbClr val="000000"/>
                </a:solidFill>
              </a:rPr>
              <a:t>Array of ground based detectors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>
                <a:solidFill>
                  <a:srgbClr val="000000"/>
                </a:solidFill>
              </a:rPr>
              <a:t>Modulation due to eLISA’s orbit</a:t>
            </a:r>
          </a:p>
          <a:p>
            <a:pPr>
              <a:lnSpc>
                <a:spcPct val="11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>
                <a:solidFill>
                  <a:srgbClr val="000000"/>
                </a:solidFill>
              </a:rPr>
              <a:t>Correlation of pulsar timing residuals as a function of angular separation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685800" y="0"/>
            <a:ext cx="7967663" cy="584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Gravitational-wave tests of GR: Speed</a:t>
            </a: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1295400" y="1676400"/>
            <a:ext cx="4954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§"/>
            </a:pPr>
            <a:r>
              <a:rPr lang="en-US" sz="1800" b="0" dirty="0">
                <a:solidFill>
                  <a:srgbClr val="000000"/>
                </a:solidFill>
              </a:rPr>
              <a:t>The first GR test following GW detection?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220135" y="2198688"/>
            <a:ext cx="6586537" cy="10779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Gravitational-wave tests of GR: </a:t>
            </a:r>
          </a:p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Graviton mass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r="34901"/>
          <a:stretch>
            <a:fillRect/>
          </a:stretch>
        </p:blipFill>
        <p:spPr bwMode="auto">
          <a:xfrm rot="-5400000">
            <a:off x="410369" y="3704431"/>
            <a:ext cx="35052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64632" y="2188368"/>
            <a:ext cx="3733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2514600" y="5029200"/>
            <a:ext cx="1752600" cy="1600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2209800" y="3505200"/>
            <a:ext cx="1676400" cy="45720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58813" y="4125913"/>
            <a:ext cx="94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</a:rPr>
              <a:t>Source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53000" y="4038600"/>
            <a:ext cx="117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800" b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743200" y="6477000"/>
            <a:ext cx="24574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0" dirty="0">
                <a:solidFill>
                  <a:srgbClr val="000000"/>
                </a:solidFill>
                <a:cs typeface="+mn-cs"/>
              </a:rPr>
              <a:t>CMW, </a:t>
            </a:r>
            <a:r>
              <a:rPr lang="en-US" sz="1400" b="0" i="1" dirty="0">
                <a:solidFill>
                  <a:srgbClr val="000000"/>
                </a:solidFill>
                <a:cs typeface="+mn-cs"/>
              </a:rPr>
              <a:t>PRD</a:t>
            </a:r>
            <a:r>
              <a:rPr lang="en-US" sz="1400" b="0" dirty="0">
                <a:solidFill>
                  <a:srgbClr val="000000"/>
                </a:solidFill>
                <a:cs typeface="+mn-cs"/>
              </a:rPr>
              <a:t> 57, 2061 (1998)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29200" y="5257800"/>
            <a:ext cx="34925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buClr>
                <a:srgbClr val="FF0000"/>
              </a:buClr>
              <a:buFont typeface="Wingdings" charset="0"/>
              <a:buChar char="q"/>
            </a:pPr>
            <a:r>
              <a:rPr lang="en-US" sz="2000" b="0">
                <a:solidFill>
                  <a:srgbClr val="000000"/>
                </a:solidFill>
              </a:rPr>
              <a:t> adLIGO/VIRGO:  10</a:t>
            </a:r>
            <a:r>
              <a:rPr lang="en-US" sz="2000" b="0" baseline="30000">
                <a:solidFill>
                  <a:srgbClr val="000000"/>
                </a:solidFill>
              </a:rPr>
              <a:t>12</a:t>
            </a:r>
            <a:r>
              <a:rPr lang="en-US" sz="2000" b="0">
                <a:solidFill>
                  <a:srgbClr val="000000"/>
                </a:solidFill>
              </a:rPr>
              <a:t> km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Wingdings" charset="0"/>
              <a:buChar char="q"/>
            </a:pPr>
            <a:r>
              <a:rPr lang="en-US" sz="2000" b="0">
                <a:solidFill>
                  <a:srgbClr val="000000"/>
                </a:solidFill>
              </a:rPr>
              <a:t> eLISA: 10</a:t>
            </a:r>
            <a:r>
              <a:rPr lang="en-US" sz="2000" b="0" baseline="30000">
                <a:solidFill>
                  <a:srgbClr val="000000"/>
                </a:solidFill>
              </a:rPr>
              <a:t>16</a:t>
            </a:r>
            <a:r>
              <a:rPr lang="en-US" sz="2000" b="0">
                <a:solidFill>
                  <a:srgbClr val="000000"/>
                </a:solidFill>
              </a:rPr>
              <a:t> km</a:t>
            </a:r>
          </a:p>
        </p:txBody>
      </p:sp>
      <p:pic>
        <p:nvPicPr>
          <p:cNvPr id="59406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48133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3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FL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1642372"/>
            <a:ext cx="7289175" cy="414882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Einstein triumphant, or was he?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 and uncertainties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1st century themes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High precision technology (clocks, space)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Frameworks for comparing and testing theories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Theory-experiment synergy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sz="2400" b="0" u="sng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2nd century themes</a:t>
            </a:r>
            <a:endParaRPr lang="en-US" sz="2400" b="0" u="sng" dirty="0">
              <a:solidFill>
                <a:srgbClr val="00009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Strong-field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Gravitational-wave tests</a:t>
            </a:r>
          </a:p>
          <a:p>
            <a:pPr marL="285750" indent="-285750">
              <a:lnSpc>
                <a:spcPct val="110000"/>
              </a:lnSpc>
              <a:buClr>
                <a:srgbClr val="FF0000"/>
              </a:buClr>
              <a:buFont typeface="Wingdings" charset="2"/>
              <a:buChar char="§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Extreme-range tests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67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2"/>
          <p:cNvSpPr txBox="1">
            <a:spLocks noChangeArrowheads="1"/>
          </p:cNvSpPr>
          <p:nvPr/>
        </p:nvSpPr>
        <p:spPr bwMode="auto">
          <a:xfrm>
            <a:off x="914400" y="152400"/>
            <a:ext cx="704056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Strong-Field tests of general relativity</a:t>
            </a:r>
          </a:p>
        </p:txBody>
      </p:sp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838200" y="838200"/>
            <a:ext cx="771207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neutron star masses and radii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existence of event horizons with ADAFs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measurement of maximum BH spins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short gamma-ray bursts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tidal disruption </a:t>
            </a:r>
            <a:r>
              <a:rPr lang="en-US" sz="2400" b="0" dirty="0" smtClean="0"/>
              <a:t>events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</a:t>
            </a:r>
            <a:r>
              <a:rPr lang="en-US" sz="2400" b="0" dirty="0" smtClean="0"/>
              <a:t>testing the no-hair theorem</a:t>
            </a:r>
            <a:br>
              <a:rPr lang="en-US" sz="2400" b="0" dirty="0" smtClean="0"/>
            </a:br>
            <a:r>
              <a:rPr lang="en-US" sz="2400" b="0" dirty="0" smtClean="0"/>
              <a:t>   at the galactic center</a:t>
            </a:r>
            <a:endParaRPr lang="en-US" sz="2400" b="0" dirty="0"/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direct imaging of nearby BH </a:t>
            </a:r>
            <a:r>
              <a:rPr lang="en-US" sz="2400" b="0" dirty="0" smtClean="0"/>
              <a:t/>
            </a:r>
            <a:br>
              <a:rPr lang="en-US" sz="2400" b="0" dirty="0" smtClean="0"/>
            </a:br>
            <a:r>
              <a:rPr lang="en-US" sz="2400" b="0" dirty="0" smtClean="0"/>
              <a:t>   (</a:t>
            </a:r>
            <a:r>
              <a:rPr lang="en-US" sz="2400" b="0" dirty="0" err="1"/>
              <a:t>SgrA</a:t>
            </a:r>
            <a:r>
              <a:rPr lang="en-US" sz="2400" b="0" dirty="0"/>
              <a:t>*, M87)</a:t>
            </a:r>
          </a:p>
          <a:p>
            <a:pPr>
              <a:buClr>
                <a:schemeClr val="accent2"/>
              </a:buClr>
              <a:buFont typeface="Wingdings" charset="0"/>
              <a:buNone/>
              <a:defRPr/>
            </a:pPr>
            <a:endParaRPr lang="en-US" sz="2400" b="0" dirty="0"/>
          </a:p>
        </p:txBody>
      </p:sp>
      <p:pic>
        <p:nvPicPr>
          <p:cNvPr id="172036" name="Picture 4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974725" y="4419600"/>
            <a:ext cx="7459663" cy="519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Extreme-range tests of general relativity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898525" y="4953000"/>
            <a:ext cx="7712075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gravity at sub-mm and micron scales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dark matter vs. modified gravity at galactic scales</a:t>
            </a:r>
          </a:p>
          <a:p>
            <a:pPr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sz="2400" b="0" dirty="0"/>
              <a:t> evolution of structure - dark energy vs. f(R)</a:t>
            </a:r>
          </a:p>
        </p:txBody>
      </p:sp>
      <p:pic>
        <p:nvPicPr>
          <p:cNvPr id="7" name="Picture 6" descr="BHshadows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"/>
          <a:stretch/>
        </p:blipFill>
        <p:spPr>
          <a:xfrm>
            <a:off x="5486400" y="2209799"/>
            <a:ext cx="2738290" cy="921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BHshadows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48000"/>
            <a:ext cx="2739516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7" grpId="0"/>
      <p:bldP spid="17203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pic>
        <p:nvPicPr>
          <p:cNvPr id="7270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4478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55850" y="4800600"/>
            <a:ext cx="443865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Clifford Will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University of Florida, Gainesville</a:t>
            </a:r>
          </a:p>
          <a:p>
            <a:pPr algn="ctr">
              <a:defRPr/>
            </a:pP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Institut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</a:t>
            </a:r>
            <a:r>
              <a:rPr lang="en-US" sz="2400" i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d’Astrophysique</a:t>
            </a:r>
            <a:r>
              <a:rPr lang="en-US" sz="2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 de Paris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81000" y="6248400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40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 </a:t>
            </a:r>
          </a:p>
        </p:txBody>
      </p:sp>
    </p:spTree>
    <p:extLst>
      <p:ext uri="{BB962C8B-B14F-4D97-AF65-F5344CB8AC3E}">
        <p14:creationId xmlns:p14="http://schemas.microsoft.com/office/powerpoint/2010/main" val="24980279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-27186" y="76200"/>
            <a:ext cx="9323586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ravity is geometry: the equivalence principle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4582" name="Picture 8" descr="FL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5638800"/>
            <a:ext cx="714375" cy="11255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 descr="wep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/>
          <a:stretch>
            <a:fillRect/>
          </a:stretch>
        </p:blipFill>
        <p:spPr bwMode="auto">
          <a:xfrm>
            <a:off x="533400" y="649288"/>
            <a:ext cx="5784850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5783263" y="5715000"/>
            <a:ext cx="1143000" cy="0"/>
          </a:xfrm>
          <a:prstGeom prst="line">
            <a:avLst/>
          </a:prstGeom>
          <a:noFill/>
          <a:ln w="2159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6172200" y="2209800"/>
            <a:ext cx="2903538" cy="2057400"/>
          </a:xfrm>
          <a:prstGeom prst="wedgeRoundRectCallout">
            <a:avLst>
              <a:gd name="adj1" fmla="val -36824"/>
              <a:gd name="adj2" fmla="val 118597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APOLLO (LLR) 10</a:t>
            </a:r>
            <a:r>
              <a:rPr lang="en-US" sz="1800" baseline="30000" dirty="0">
                <a:solidFill>
                  <a:schemeClr val="bg1"/>
                </a:solidFill>
              </a:rPr>
              <a:t>-13</a:t>
            </a:r>
            <a:endParaRPr lang="en-US" sz="1800" dirty="0">
              <a:solidFill>
                <a:schemeClr val="bg1"/>
              </a:solidFill>
            </a:endParaRPr>
          </a:p>
          <a:p>
            <a:pPr algn="ctr">
              <a:lnSpc>
                <a:spcPct val="11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Microscope 10</a:t>
            </a:r>
            <a:r>
              <a:rPr lang="en-US" sz="1800" baseline="30000" dirty="0">
                <a:solidFill>
                  <a:schemeClr val="bg1"/>
                </a:solidFill>
              </a:rPr>
              <a:t>-15 </a:t>
            </a:r>
            <a:r>
              <a:rPr lang="en-US" sz="1800" dirty="0">
                <a:solidFill>
                  <a:schemeClr val="bg1"/>
                </a:solidFill>
              </a:rPr>
              <a:t>(</a:t>
            </a:r>
            <a:r>
              <a:rPr lang="en-US" sz="1800" dirty="0" smtClean="0">
                <a:solidFill>
                  <a:schemeClr val="bg1"/>
                </a:solidFill>
              </a:rPr>
              <a:t>2016)</a:t>
            </a:r>
            <a:endParaRPr lang="en-US" sz="1800" baseline="30000" dirty="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Future: STEP, GG, 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1800" dirty="0">
                <a:solidFill>
                  <a:schemeClr val="bg1"/>
                </a:solidFill>
              </a:rPr>
              <a:t>STE-QUEST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2"/>
          <p:cNvSpPr txBox="1">
            <a:spLocks noChangeArrowheads="1"/>
          </p:cNvSpPr>
          <p:nvPr/>
        </p:nvSpPr>
        <p:spPr bwMode="auto">
          <a:xfrm>
            <a:off x="990600" y="1371600"/>
            <a:ext cx="5442516" cy="172354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Early struggles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Highlights from the first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150000"/>
              <a:buFont typeface="Wingdings" charset="2"/>
              <a:buChar char="§"/>
              <a:defRPr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Prospects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the second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century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7701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05200"/>
            <a:ext cx="2028825" cy="32004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14500" y="158750"/>
            <a:ext cx="5751513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Was Einstein Right?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Centennial Assessment</a:t>
            </a:r>
            <a:endParaRPr lang="en-US" sz="3600" b="0" dirty="0">
              <a:effectLst>
                <a:outerShdw blurRad="38100" dist="38100" dir="2700000" algn="tl">
                  <a:srgbClr val="FFFFFF"/>
                </a:outerShdw>
              </a:effectLst>
              <a:latin typeface="Helvetica Neue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828800" y="6400800"/>
            <a:ext cx="5257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0" i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 charset="0"/>
              </a:rPr>
              <a:t>Seven Pines Symposium XIX, 13-17 May 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3352800"/>
            <a:ext cx="3826689" cy="2296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Gravity is geometry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bends light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warps time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moves mass</a:t>
            </a:r>
          </a:p>
          <a:p>
            <a:pPr marL="342900" indent="-342900">
              <a:lnSpc>
                <a:spcPct val="120000"/>
              </a:lnSpc>
              <a:buClr>
                <a:srgbClr val="0000FF"/>
              </a:buClr>
              <a:buFont typeface="Wingdings" charset="2"/>
              <a:buChar char="u"/>
            </a:pP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Geometry </a:t>
            </a:r>
            <a:r>
              <a:rPr lang="en-US" sz="2400" b="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makes </a:t>
            </a:r>
            <a:r>
              <a:rPr lang="en-US" sz="2400" b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waves</a:t>
            </a:r>
            <a:endParaRPr lang="en-US" sz="2400" b="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9233" y="1585967"/>
            <a:ext cx="4378324" cy="5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57200" y="177224"/>
            <a:ext cx="8243162" cy="58477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The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1919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Eclipse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1" descr="Arthur_Stanley_Eddingto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1886024" cy="2411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obralequipmen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066800"/>
            <a:ext cx="3614243" cy="2507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3533001"/>
            <a:ext cx="1288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A. S. </a:t>
            </a:r>
            <a:r>
              <a:rPr lang="en-US" b="0" dirty="0" err="1" smtClean="0"/>
              <a:t>Eddington</a:t>
            </a:r>
            <a:endParaRPr lang="en-US" b="0" dirty="0"/>
          </a:p>
        </p:txBody>
      </p:sp>
      <p:sp>
        <p:nvSpPr>
          <p:cNvPr id="6" name="TextBox 5"/>
          <p:cNvSpPr txBox="1"/>
          <p:nvPr/>
        </p:nvSpPr>
        <p:spPr>
          <a:xfrm>
            <a:off x="7783721" y="3581400"/>
            <a:ext cx="979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/>
              <a:t>Sobral</a:t>
            </a:r>
            <a:r>
              <a:rPr lang="en-US" b="0" dirty="0" smtClean="0"/>
              <a:t> site</a:t>
            </a:r>
            <a:endParaRPr lang="en-US" b="0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6504801"/>
            <a:ext cx="1599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Photo from Principe</a:t>
            </a:r>
            <a:endParaRPr lang="en-US" b="0" dirty="0"/>
          </a:p>
        </p:txBody>
      </p:sp>
      <p:pic>
        <p:nvPicPr>
          <p:cNvPr id="10" name="Picture 9" descr="NYT19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143000"/>
            <a:ext cx="295453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04800"/>
            <a:ext cx="19843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2819400"/>
            <a:ext cx="2438400" cy="168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648200"/>
            <a:ext cx="239077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4038600"/>
            <a:ext cx="171132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2438400" cy="170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180816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2514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8200"/>
            <a:ext cx="2590800" cy="1989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3398838" y="2716213"/>
            <a:ext cx="2263775" cy="1066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public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Einstein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66712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614363"/>
            <a:ext cx="3598863" cy="5113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91014" y="0"/>
            <a:ext cx="9077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Geometry bends light: The PPN parameter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g</a:t>
            </a: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69989" name="Picture 5" descr="F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5715000"/>
            <a:ext cx="628650" cy="9906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1" descr="gammabound-eps-converted-t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/>
          <a:stretch>
            <a:fillRect/>
          </a:stretch>
        </p:blipFill>
        <p:spPr bwMode="auto">
          <a:xfrm>
            <a:off x="1524000" y="609600"/>
            <a:ext cx="5969000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Theme">
  <a:themeElements>
    <a:clrScheme name="talk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alktemplate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talk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alk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alk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5390</TotalTime>
  <Words>1681</Words>
  <Application>Microsoft Macintosh PowerPoint</Application>
  <PresentationFormat>On-screen Show (4:3)</PresentationFormat>
  <Paragraphs>314</Paragraphs>
  <Slides>38</Slides>
  <Notes>31</Notes>
  <HiddenSlides>1</HiddenSlides>
  <MMClips>8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Blank Presentation</vt:lpstr>
      <vt:lpstr>1_Blank Presentation</vt:lpstr>
      <vt:lpstr>Default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Washington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Clifford Will</dc:creator>
  <cp:keywords/>
  <dc:description/>
  <cp:lastModifiedBy>Clifford Will</cp:lastModifiedBy>
  <cp:revision>110</cp:revision>
  <dcterms:created xsi:type="dcterms:W3CDTF">2009-07-06T10:25:50Z</dcterms:created>
  <dcterms:modified xsi:type="dcterms:W3CDTF">2015-05-16T16:39:54Z</dcterms:modified>
  <cp:category/>
</cp:coreProperties>
</file>